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commentAuthors.xml" ContentType="application/vnd.openxmlformats-officedocument.presentationml.commentAuthors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png" ContentType="image/png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2"/>
  </p:notesMasterIdLst>
  <p:sldIdLst>
    <p:sldId id="259" r:id="rId2"/>
    <p:sldId id="260" r:id="rId3"/>
    <p:sldId id="257" r:id="rId4"/>
    <p:sldId id="269" r:id="rId5"/>
    <p:sldId id="266" r:id="rId6"/>
    <p:sldId id="268" r:id="rId7"/>
    <p:sldId id="267" r:id="rId8"/>
    <p:sldId id="264" r:id="rId9"/>
    <p:sldId id="262" r:id="rId10"/>
    <p:sldId id="272" r:id="rId1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Diarra Mahamadou Karamoko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commentAuthors" Target="commentAuthor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A6D4A-26DF-354D-AB13-168573F2F001}" type="datetimeFigureOut">
              <a:rPr lang="fr-FR" smtClean="0"/>
              <a:pPr/>
              <a:t>3/21/13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BC2B5-78A1-7B43-8FEF-14AE9D9E7B6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3204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Calibri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760D73-CD39-0D45-BF73-0C90A2F776DE}" type="slidenum">
              <a:rPr lang="fr-FR"/>
              <a:pPr/>
              <a:t>4</a:t>
            </a:fld>
            <a:endParaRPr lang="fr-FR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D7E80-B0E4-5946-9C18-E85266790A39}" type="datetimeFigureOut">
              <a:rPr lang="fr-FR" smtClean="0"/>
              <a:pPr/>
              <a:t>3/21/13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2CE1-95B9-F943-A7A3-8793477135A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39135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D7E80-B0E4-5946-9C18-E85266790A39}" type="datetimeFigureOut">
              <a:rPr lang="fr-FR" smtClean="0"/>
              <a:pPr/>
              <a:t>3/21/13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2CE1-95B9-F943-A7A3-8793477135A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93707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D7E80-B0E4-5946-9C18-E85266790A39}" type="datetimeFigureOut">
              <a:rPr lang="fr-FR" smtClean="0"/>
              <a:pPr/>
              <a:t>3/21/13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2CE1-95B9-F943-A7A3-8793477135A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02363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D7E80-B0E4-5946-9C18-E85266790A39}" type="datetimeFigureOut">
              <a:rPr lang="fr-FR" smtClean="0"/>
              <a:pPr/>
              <a:t>3/21/13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2CE1-95B9-F943-A7A3-8793477135A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85978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D7E80-B0E4-5946-9C18-E85266790A39}" type="datetimeFigureOut">
              <a:rPr lang="fr-FR" smtClean="0"/>
              <a:pPr/>
              <a:t>3/21/13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2CE1-95B9-F943-A7A3-8793477135A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0999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D7E80-B0E4-5946-9C18-E85266790A39}" type="datetimeFigureOut">
              <a:rPr lang="fr-FR" smtClean="0"/>
              <a:pPr/>
              <a:t>3/21/13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2CE1-95B9-F943-A7A3-8793477135A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82625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D7E80-B0E4-5946-9C18-E85266790A39}" type="datetimeFigureOut">
              <a:rPr lang="fr-FR" smtClean="0"/>
              <a:pPr/>
              <a:t>3/21/13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2CE1-95B9-F943-A7A3-8793477135A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4843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D7E80-B0E4-5946-9C18-E85266790A39}" type="datetimeFigureOut">
              <a:rPr lang="fr-FR" smtClean="0"/>
              <a:pPr/>
              <a:t>3/21/13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2CE1-95B9-F943-A7A3-8793477135A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3852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D7E80-B0E4-5946-9C18-E85266790A39}" type="datetimeFigureOut">
              <a:rPr lang="fr-FR" smtClean="0"/>
              <a:pPr/>
              <a:t>3/21/13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2CE1-95B9-F943-A7A3-8793477135A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88034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D7E80-B0E4-5946-9C18-E85266790A39}" type="datetimeFigureOut">
              <a:rPr lang="fr-FR" smtClean="0"/>
              <a:pPr/>
              <a:t>3/21/13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2CE1-95B9-F943-A7A3-8793477135A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8418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D7E80-B0E4-5946-9C18-E85266790A39}" type="datetimeFigureOut">
              <a:rPr lang="fr-FR" smtClean="0"/>
              <a:pPr/>
              <a:t>3/21/13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2CE1-95B9-F943-A7A3-8793477135A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5813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D7E80-B0E4-5946-9C18-E85266790A39}" type="datetimeFigureOut">
              <a:rPr lang="fr-FR" smtClean="0"/>
              <a:pPr/>
              <a:t>3/21/13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F2CE1-95B9-F943-A7A3-8793477135A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55876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MFC logo4 600 dark gre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61325" y="0"/>
            <a:ext cx="10826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ml-flag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7475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313766" y="1241804"/>
            <a:ext cx="8416738" cy="2016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GB" sz="3200" b="1" dirty="0">
                <a:solidFill>
                  <a:srgbClr val="000000"/>
                </a:solidFill>
              </a:rPr>
              <a:t/>
            </a:r>
            <a:br>
              <a:rPr lang="en-GB" sz="3200" b="1" dirty="0">
                <a:solidFill>
                  <a:srgbClr val="000000"/>
                </a:solidFill>
              </a:rPr>
            </a:br>
            <a:r>
              <a:rPr lang="en-GB" sz="3200" b="1" dirty="0">
                <a:solidFill>
                  <a:srgbClr val="000000"/>
                </a:solidFill>
              </a:rPr>
              <a:t/>
            </a:r>
            <a:br>
              <a:rPr lang="en-GB" sz="3200" b="1" dirty="0">
                <a:solidFill>
                  <a:srgbClr val="000000"/>
                </a:solidFill>
              </a:rPr>
            </a:br>
            <a:r>
              <a:rPr lang="en-GB" sz="3200" b="1" dirty="0" smtClean="0">
                <a:solidFill>
                  <a:srgbClr val="000000"/>
                </a:solidFill>
              </a:rPr>
              <a:t>RURAL ELECTRIFICATION  AND THE LOCAL ECONOMIC INTEGRATE SYSTEM IN MALI</a:t>
            </a:r>
          </a:p>
          <a:p>
            <a:pPr algn="ctr"/>
            <a:endParaRPr lang="en-GB" sz="3200" b="1" dirty="0">
              <a:solidFill>
                <a:srgbClr val="000000"/>
              </a:solidFill>
            </a:endParaRPr>
          </a:p>
          <a:p>
            <a:pPr algn="ctr"/>
            <a:endParaRPr lang="en-GB" sz="3200" b="1" dirty="0">
              <a:solidFill>
                <a:srgbClr val="00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977466" y="5706533"/>
            <a:ext cx="2460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/>
              <a:t>Berlin, 26 Februay 2013 </a:t>
            </a:r>
            <a:endParaRPr lang="en-GB" b="1"/>
          </a:p>
        </p:txBody>
      </p:sp>
      <p:sp>
        <p:nvSpPr>
          <p:cNvPr id="8" name="ZoneTexte 7"/>
          <p:cNvSpPr txBox="1"/>
          <p:nvPr/>
        </p:nvSpPr>
        <p:spPr>
          <a:xfrm>
            <a:off x="4798508" y="6270098"/>
            <a:ext cx="3712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Presented par Mahamadou K </a:t>
            </a:r>
            <a:r>
              <a:rPr lang="en-GB" b="1" i="1" dirty="0" err="1" smtClean="0"/>
              <a:t>DIarra</a:t>
            </a:r>
            <a:endParaRPr lang="en-GB" b="1" i="1" dirty="0"/>
          </a:p>
        </p:txBody>
      </p:sp>
      <p:sp>
        <p:nvSpPr>
          <p:cNvPr id="9" name="Rectangle 8"/>
          <p:cNvSpPr/>
          <p:nvPr/>
        </p:nvSpPr>
        <p:spPr>
          <a:xfrm>
            <a:off x="2392425" y="136569"/>
            <a:ext cx="44021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>
                <a:solidFill>
                  <a:srgbClr val="000090"/>
                </a:solidFill>
              </a:rPr>
              <a:t>WORKSHOP MICRO- ENERGY INTERNATION 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9220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916238" y="2437368"/>
            <a:ext cx="2808287" cy="2376487"/>
          </a:xfrm>
          <a:prstGeom prst="rect">
            <a:avLst/>
          </a:prstGeom>
          <a:solidFill>
            <a:srgbClr val="80800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635375" y="1856343"/>
            <a:ext cx="3024188" cy="1714500"/>
          </a:xfrm>
          <a:prstGeom prst="rect">
            <a:avLst/>
          </a:prstGeom>
          <a:solidFill>
            <a:srgbClr val="003300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40000"/>
              </a:lnSpc>
            </a:pPr>
            <a:r>
              <a:rPr lang="fr-FR" sz="3800" b="1">
                <a:solidFill>
                  <a:schemeClr val="bg1"/>
                </a:solidFill>
              </a:rPr>
              <a:t>Merci !</a:t>
            </a:r>
          </a:p>
          <a:p>
            <a:pPr algn="ctr">
              <a:lnSpc>
                <a:spcPct val="140000"/>
              </a:lnSpc>
            </a:pPr>
            <a:r>
              <a:rPr lang="en-GB" sz="3800" b="1">
                <a:solidFill>
                  <a:schemeClr val="bg1"/>
                </a:solidFill>
              </a:rPr>
              <a:t>Thank You !</a:t>
            </a:r>
            <a:endParaRPr lang="fr-FR" sz="38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93474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123135"/>
            <a:ext cx="8229600" cy="4525963"/>
          </a:xfrm>
        </p:spPr>
        <p:txBody>
          <a:bodyPr/>
          <a:lstStyle/>
          <a:p>
            <a:r>
              <a:rPr lang="en-GB" dirty="0" smtClean="0"/>
              <a:t>Presentation of MFC and the Group Nyetaa</a:t>
            </a:r>
          </a:p>
          <a:p>
            <a:r>
              <a:rPr lang="en-GB" dirty="0" smtClean="0"/>
              <a:t>Overview of off grid energy in Mali</a:t>
            </a:r>
          </a:p>
          <a:p>
            <a:r>
              <a:rPr lang="en-GB" dirty="0" smtClean="0"/>
              <a:t>Challenge "economics and feasibility of mini-grids/MFP",</a:t>
            </a:r>
          </a:p>
          <a:p>
            <a:r>
              <a:rPr lang="en-GB" dirty="0" smtClean="0"/>
              <a:t>Proposition of economics durability-RE </a:t>
            </a:r>
          </a:p>
          <a:p>
            <a:r>
              <a:rPr lang="en-GB" dirty="0" smtClean="0"/>
              <a:t>Nyetaa Shop- innovate concept for off-grid energy &amp; access to credit</a:t>
            </a:r>
          </a:p>
          <a:p>
            <a:endParaRPr lang="en-GB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79388" y="188913"/>
            <a:ext cx="4273083" cy="1335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b="1" dirty="0" smtClean="0">
                <a:latin typeface="Arial" charset="0"/>
                <a:cs typeface="Arial" charset="0"/>
              </a:rPr>
              <a:t>OUTLINES PRESENTATIONS</a:t>
            </a:r>
            <a:endParaRPr lang="fr-FR" b="1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25103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2704352" y="786948"/>
            <a:ext cx="6134847" cy="1050818"/>
          </a:xfrm>
        </p:spPr>
        <p:txBody>
          <a:bodyPr>
            <a:normAutofit fontScale="77500" lnSpcReduction="20000"/>
          </a:bodyPr>
          <a:lstStyle/>
          <a:p>
            <a:pPr marL="0" indent="0" algn="r" eaLnBrk="1" hangingPunct="1">
              <a:buFont typeface="Arial" pitchFamily="-109" charset="0"/>
              <a:buNone/>
            </a:pPr>
            <a:r>
              <a:rPr lang="en-GB" dirty="0" smtClean="0">
                <a:solidFill>
                  <a:srgbClr val="805326"/>
                </a:solidFill>
                <a:ea typeface="Trebuchet MS" pitchFamily="-109" charset="0"/>
                <a:cs typeface="Trebuchet MS" pitchFamily="-109" charset="0"/>
              </a:rPr>
              <a:t>Contribute to the active mobilisation of </a:t>
            </a:r>
            <a:r>
              <a:rPr lang="en-GB" dirty="0" err="1" smtClean="0">
                <a:solidFill>
                  <a:srgbClr val="805326"/>
                </a:solidFill>
                <a:ea typeface="Trebuchet MS" pitchFamily="-109" charset="0"/>
                <a:cs typeface="Trebuchet MS" pitchFamily="-109" charset="0"/>
              </a:rPr>
              <a:t>grassroot</a:t>
            </a:r>
            <a:r>
              <a:rPr lang="en-GB" dirty="0" smtClean="0">
                <a:solidFill>
                  <a:srgbClr val="805326"/>
                </a:solidFill>
                <a:ea typeface="Trebuchet MS" pitchFamily="-109" charset="0"/>
                <a:cs typeface="Trebuchet MS" pitchFamily="-109" charset="0"/>
              </a:rPr>
              <a:t> citizen for sustainable socio economic development in Mali 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105150" y="140834"/>
            <a:ext cx="57340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fr-FR" sz="3600" b="1" dirty="0">
                <a:solidFill>
                  <a:srgbClr val="805326"/>
                </a:solidFill>
                <a:latin typeface="Trebuchet MS" pitchFamily="-109" charset="0"/>
                <a:ea typeface="Trebuchet MS" pitchFamily="-109" charset="0"/>
                <a:cs typeface="Trebuchet MS" pitchFamily="-109" charset="0"/>
              </a:rPr>
              <a:t>Vision of MFC Nyetaa:</a:t>
            </a:r>
            <a:endParaRPr lang="en-US" sz="3600" dirty="0">
              <a:latin typeface="Trebuchet MS" pitchFamily="-10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95061" y="2243009"/>
            <a:ext cx="476623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en-GB" sz="2500" dirty="0">
                <a:solidFill>
                  <a:srgbClr val="805326"/>
                </a:solidFill>
                <a:ea typeface="Trebuchet MS" pitchFamily="-109" charset="0"/>
                <a:cs typeface="Trebuchet MS" pitchFamily="-109" charset="0"/>
              </a:rPr>
              <a:t>MFC </a:t>
            </a:r>
            <a:r>
              <a:rPr lang="en-GB" sz="2500" dirty="0" err="1">
                <a:solidFill>
                  <a:srgbClr val="805326"/>
                </a:solidFill>
                <a:ea typeface="Trebuchet MS" pitchFamily="-109" charset="0"/>
                <a:cs typeface="Trebuchet MS" pitchFamily="-109" charset="0"/>
              </a:rPr>
              <a:t>Nyetaa’s</a:t>
            </a:r>
            <a:r>
              <a:rPr lang="en-GB" sz="2500" dirty="0">
                <a:solidFill>
                  <a:srgbClr val="805326"/>
                </a:solidFill>
                <a:ea typeface="Trebuchet MS" pitchFamily="-109" charset="0"/>
                <a:cs typeface="Trebuchet MS" pitchFamily="-109" charset="0"/>
              </a:rPr>
              <a:t> mission is to assist the Malian society towards a sustainable development.</a:t>
            </a:r>
            <a:r>
              <a:rPr lang="fr-FR" sz="2500" dirty="0">
                <a:solidFill>
                  <a:srgbClr val="805326"/>
                </a:solidFill>
                <a:ea typeface="Trebuchet MS" pitchFamily="-109" charset="0"/>
                <a:cs typeface="Trebuchet MS" pitchFamily="-109" charset="0"/>
              </a:rPr>
              <a:t/>
            </a:r>
            <a:br>
              <a:rPr lang="fr-FR" sz="2500" dirty="0">
                <a:solidFill>
                  <a:srgbClr val="805326"/>
                </a:solidFill>
                <a:ea typeface="Trebuchet MS" pitchFamily="-109" charset="0"/>
                <a:cs typeface="Trebuchet MS" pitchFamily="-109" charset="0"/>
              </a:rPr>
            </a:br>
            <a:endParaRPr lang="fr-FR" sz="2500" dirty="0">
              <a:solidFill>
                <a:srgbClr val="805326"/>
              </a:solidFill>
              <a:ea typeface="Trebuchet MS" pitchFamily="-109" charset="0"/>
              <a:cs typeface="Trebuchet MS" pitchFamily="-109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045386" y="1837766"/>
            <a:ext cx="57340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fr-FR" sz="3600" b="1" dirty="0" smtClean="0">
                <a:solidFill>
                  <a:srgbClr val="805326"/>
                </a:solidFill>
                <a:latin typeface="Trebuchet MS" pitchFamily="-109" charset="0"/>
                <a:ea typeface="Trebuchet MS" pitchFamily="-109" charset="0"/>
                <a:cs typeface="Trebuchet MS" pitchFamily="-109" charset="0"/>
              </a:rPr>
              <a:t>Mission </a:t>
            </a:r>
            <a:endParaRPr lang="en-US" sz="3600" dirty="0">
              <a:latin typeface="Trebuchet MS" pitchFamily="-109" charset="0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212358" y="4081376"/>
            <a:ext cx="5697163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en-US" b="1" dirty="0"/>
              <a:t>      </a:t>
            </a:r>
            <a:r>
              <a:rPr lang="en-US" sz="2500" b="1" dirty="0">
                <a:solidFill>
                  <a:srgbClr val="805326"/>
                </a:solidFill>
                <a:ea typeface="Trebuchet MS" pitchFamily="-109" charset="0"/>
                <a:cs typeface="Trebuchet MS" pitchFamily="-109" charset="0"/>
              </a:rPr>
              <a:t>The orientation strategic is focused to :</a:t>
            </a:r>
          </a:p>
          <a:p>
            <a:pPr algn="r">
              <a:spcAft>
                <a:spcPts val="1200"/>
              </a:spcAft>
              <a:buFont typeface="Arial" charset="0"/>
              <a:buAutoNum type="arabicPeriod"/>
            </a:pPr>
            <a:r>
              <a:rPr lang="en-GB" sz="2500" dirty="0">
                <a:solidFill>
                  <a:srgbClr val="805326"/>
                </a:solidFill>
                <a:ea typeface="Trebuchet MS" pitchFamily="-109" charset="0"/>
                <a:cs typeface="Trebuchet MS" pitchFamily="-109" charset="0"/>
              </a:rPr>
              <a:t>Promotion of good governance</a:t>
            </a:r>
            <a:endParaRPr lang="fr-FR" sz="2500" dirty="0">
              <a:solidFill>
                <a:srgbClr val="805326"/>
              </a:solidFill>
              <a:ea typeface="Trebuchet MS" pitchFamily="-109" charset="0"/>
              <a:cs typeface="Trebuchet MS" pitchFamily="-109" charset="0"/>
            </a:endParaRPr>
          </a:p>
          <a:p>
            <a:pPr algn="r">
              <a:spcAft>
                <a:spcPts val="1200"/>
              </a:spcAft>
              <a:buFont typeface="Arial" charset="0"/>
              <a:buAutoNum type="arabicPeriod"/>
            </a:pPr>
            <a:r>
              <a:rPr lang="en-GB" sz="2500" dirty="0" smtClean="0">
                <a:solidFill>
                  <a:srgbClr val="805326"/>
                </a:solidFill>
                <a:ea typeface="Trebuchet MS" pitchFamily="-109" charset="0"/>
                <a:cs typeface="Trebuchet MS" pitchFamily="-109" charset="0"/>
              </a:rPr>
              <a:t>Development </a:t>
            </a:r>
            <a:r>
              <a:rPr lang="en-GB" sz="2500" dirty="0">
                <a:solidFill>
                  <a:srgbClr val="805326"/>
                </a:solidFill>
                <a:ea typeface="Trebuchet MS" pitchFamily="-109" charset="0"/>
                <a:cs typeface="Trebuchet MS" pitchFamily="-109" charset="0"/>
              </a:rPr>
              <a:t>of local economies</a:t>
            </a:r>
            <a:endParaRPr lang="fr-FR" sz="2500" dirty="0">
              <a:solidFill>
                <a:srgbClr val="805326"/>
              </a:solidFill>
              <a:ea typeface="Trebuchet MS" pitchFamily="-109" charset="0"/>
              <a:cs typeface="Trebuchet MS" pitchFamily="-109" charset="0"/>
            </a:endParaRPr>
          </a:p>
          <a:p>
            <a:pPr algn="r">
              <a:spcAft>
                <a:spcPts val="1200"/>
              </a:spcAft>
              <a:buFont typeface="Arial" charset="0"/>
              <a:buAutoNum type="arabicPeriod"/>
            </a:pPr>
            <a:r>
              <a:rPr lang="en-GB" sz="2500" dirty="0">
                <a:solidFill>
                  <a:srgbClr val="805326"/>
                </a:solidFill>
                <a:ea typeface="Trebuchet MS" pitchFamily="-109" charset="0"/>
                <a:cs typeface="Trebuchet MS" pitchFamily="-109" charset="0"/>
              </a:rPr>
              <a:t>Environmental protection  </a:t>
            </a:r>
            <a:endParaRPr lang="fr-FR" sz="2500" dirty="0">
              <a:solidFill>
                <a:srgbClr val="805326"/>
              </a:solidFill>
              <a:ea typeface="Trebuchet MS" pitchFamily="-109" charset="0"/>
              <a:cs typeface="Trebuchet M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5063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2051050" y="115888"/>
            <a:ext cx="4824413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GB" sz="3200" dirty="0"/>
              <a:t>Presentation of Mali</a:t>
            </a:r>
          </a:p>
        </p:txBody>
      </p:sp>
      <p:pic>
        <p:nvPicPr>
          <p:cNvPr id="4301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125538"/>
            <a:ext cx="3492500" cy="287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981075"/>
            <a:ext cx="5886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>
                <a:ea typeface="SimSun" charset="0"/>
                <a:cs typeface="SimSun" charset="0"/>
              </a:rPr>
              <a:t>Mali is a vast country located at the heart of West Africa</a:t>
            </a:r>
            <a:r>
              <a:rPr lang="fr-FR" altLang="zh-CN">
                <a:ea typeface="SimSun" charset="0"/>
                <a:cs typeface="SimSun" charset="0"/>
              </a:rPr>
              <a:t> </a:t>
            </a:r>
          </a:p>
        </p:txBody>
      </p:sp>
      <p:sp>
        <p:nvSpPr>
          <p:cNvPr id="43024" name="Rectangle 16"/>
          <p:cNvSpPr>
            <a:spLocks noChangeArrowheads="1"/>
          </p:cNvSpPr>
          <p:nvPr/>
        </p:nvSpPr>
        <p:spPr bwMode="auto">
          <a:xfrm>
            <a:off x="107950" y="1628775"/>
            <a:ext cx="58483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dirty="0">
                <a:ea typeface="SimSun" charset="0"/>
                <a:cs typeface="SimSun" charset="0"/>
              </a:rPr>
              <a:t>It has an area of 1.241.231 km2. In 2010, </a:t>
            </a:r>
          </a:p>
          <a:p>
            <a:r>
              <a:rPr lang="en-US" altLang="zh-CN" dirty="0">
                <a:ea typeface="SimSun" charset="0"/>
                <a:cs typeface="SimSun" charset="0"/>
              </a:rPr>
              <a:t>the population of Mali was estimated to be 14.5 millions </a:t>
            </a:r>
          </a:p>
          <a:p>
            <a:r>
              <a:rPr lang="en-US" altLang="zh-CN" dirty="0">
                <a:ea typeface="SimSun" charset="0"/>
                <a:cs typeface="SimSun" charset="0"/>
              </a:rPr>
              <a:t>of which more than 70% are living in rural area.</a:t>
            </a:r>
            <a:r>
              <a:rPr lang="fr-FR" altLang="zh-CN" dirty="0">
                <a:ea typeface="SimSun" charset="0"/>
                <a:cs typeface="SimSun" charset="0"/>
              </a:rPr>
              <a:t> </a:t>
            </a:r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2781300"/>
            <a:ext cx="58388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GB" altLang="zh-CN">
                <a:ea typeface="SimSun" charset="0"/>
                <a:cs typeface="SimSun" charset="0"/>
              </a:rPr>
              <a:t>Mali is an unlock country and Sahelian also,</a:t>
            </a:r>
          </a:p>
          <a:p>
            <a:r>
              <a:rPr lang="en-GB" altLang="zh-CN">
                <a:ea typeface="SimSun" charset="0"/>
                <a:cs typeface="SimSun" charset="0"/>
              </a:rPr>
              <a:t>The energy profile of Mali is characterised by:</a:t>
            </a:r>
          </a:p>
          <a:p>
            <a:pPr>
              <a:buFontTx/>
              <a:buChar char="•"/>
            </a:pPr>
            <a:r>
              <a:rPr lang="en-GB" altLang="zh-CN">
                <a:ea typeface="SimSun" charset="0"/>
                <a:cs typeface="SimSun" charset="0"/>
              </a:rPr>
              <a:t>An excessive exploitation of forestry resources,</a:t>
            </a:r>
          </a:p>
          <a:p>
            <a:pPr>
              <a:buFontTx/>
              <a:buChar char="•"/>
            </a:pPr>
            <a:r>
              <a:rPr lang="en-GB" altLang="zh-CN">
                <a:ea typeface="SimSun" charset="0"/>
                <a:cs typeface="SimSun" charset="0"/>
              </a:rPr>
              <a:t>And heavy dependent on imported petroleum products </a:t>
            </a:r>
          </a:p>
        </p:txBody>
      </p:sp>
      <p:sp>
        <p:nvSpPr>
          <p:cNvPr id="43026" name="Rectangle 18"/>
          <p:cNvSpPr>
            <a:spLocks noChangeArrowheads="1"/>
          </p:cNvSpPr>
          <p:nvPr/>
        </p:nvSpPr>
        <p:spPr bwMode="auto">
          <a:xfrm>
            <a:off x="0" y="4221163"/>
            <a:ext cx="8794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>
                <a:ea typeface="SimSun" charset="0"/>
                <a:cs typeface="SimSun" charset="0"/>
              </a:rPr>
              <a:t>In 2007, the total energy consumption was estimated to 2 249 ktoe of which biomass </a:t>
            </a:r>
          </a:p>
          <a:p>
            <a:r>
              <a:rPr lang="en-US" altLang="zh-CN">
                <a:ea typeface="SimSun" charset="0"/>
                <a:cs typeface="SimSun" charset="0"/>
              </a:rPr>
              <a:t>account for 78% follows by petroleum product 18% and electricity 4%</a:t>
            </a:r>
            <a:r>
              <a:rPr lang="fr-FR" altLang="zh-CN">
                <a:ea typeface="SimSun" charset="0"/>
                <a:cs typeface="SimSun" charset="0"/>
              </a:rPr>
              <a:t> </a:t>
            </a:r>
          </a:p>
        </p:txBody>
      </p:sp>
      <p:sp>
        <p:nvSpPr>
          <p:cNvPr id="43027" name="Rectangle 19"/>
          <p:cNvSpPr>
            <a:spLocks noChangeArrowheads="1"/>
          </p:cNvSpPr>
          <p:nvPr/>
        </p:nvSpPr>
        <p:spPr bwMode="auto">
          <a:xfrm>
            <a:off x="0" y="5013325"/>
            <a:ext cx="7931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>
                <a:ea typeface="SimSun" charset="0"/>
                <a:cs typeface="SimSun" charset="0"/>
              </a:rPr>
              <a:t>The consumption per habitant is estimated to 0,18toe,</a:t>
            </a:r>
          </a:p>
          <a:p>
            <a:r>
              <a:rPr lang="en-US" altLang="zh-CN">
                <a:ea typeface="SimSun" charset="0"/>
                <a:cs typeface="SimSun" charset="0"/>
              </a:rPr>
              <a:t> which is very low compared to the average in West Africa, which is 0,45toe. </a:t>
            </a:r>
          </a:p>
        </p:txBody>
      </p:sp>
      <p:sp>
        <p:nvSpPr>
          <p:cNvPr id="43028" name="Rectangle 20"/>
          <p:cNvSpPr>
            <a:spLocks noChangeArrowheads="1"/>
          </p:cNvSpPr>
          <p:nvPr/>
        </p:nvSpPr>
        <p:spPr bwMode="auto">
          <a:xfrm>
            <a:off x="0" y="5805488"/>
            <a:ext cx="6026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en-US" altLang="zh-CN">
                <a:ea typeface="SimSun" charset="0"/>
                <a:cs typeface="SimSun" charset="0"/>
              </a:rPr>
              <a:t>This situation highlights the energy poverty of the country.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7883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Economic viability of the mini-grid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Investment cost its around 500 USD/ Household</a:t>
            </a:r>
          </a:p>
          <a:p>
            <a:r>
              <a:rPr lang="en-GB" dirty="0" smtClean="0"/>
              <a:t>Investment Public-Private for the AMADER (80% of investment cost)</a:t>
            </a:r>
          </a:p>
          <a:p>
            <a:r>
              <a:rPr lang="en-GB" dirty="0" smtClean="0"/>
              <a:t>Investment of the PFM for non formal operators (Owner which low quality material, cost 3-6000USD)</a:t>
            </a:r>
          </a:p>
          <a:p>
            <a:r>
              <a:rPr lang="en-GB" dirty="0" smtClean="0"/>
              <a:t>Return in investment are very long term (5- 10 years)</a:t>
            </a:r>
          </a:p>
          <a:p>
            <a:r>
              <a:rPr lang="en-GB" dirty="0" smtClean="0"/>
              <a:t>The bank system is not adapted to long term loan (short term liquidity)</a:t>
            </a:r>
          </a:p>
          <a:p>
            <a:r>
              <a:rPr lang="en-GB" dirty="0" smtClean="0"/>
              <a:t>The cost of fuel and the transport cost from town to village</a:t>
            </a:r>
          </a:p>
          <a:p>
            <a:r>
              <a:rPr lang="en-GB" dirty="0" smtClean="0"/>
              <a:t>The low income in rural area, and the limit of productive use of energy</a:t>
            </a:r>
          </a:p>
          <a:p>
            <a:r>
              <a:rPr lang="en-GB" dirty="0" smtClean="0"/>
              <a:t>The rural </a:t>
            </a:r>
            <a:r>
              <a:rPr lang="en-GB" dirty="0" err="1" smtClean="0"/>
              <a:t>tarrification</a:t>
            </a:r>
            <a:r>
              <a:rPr lang="en-GB" dirty="0" smtClean="0"/>
              <a:t> is higher than national utility, and the bill payment is others challenge for the operator</a:t>
            </a:r>
          </a:p>
          <a:p>
            <a:r>
              <a:rPr lang="en-GB" dirty="0" smtClean="0"/>
              <a:t>Limit of certain type of </a:t>
            </a:r>
            <a:r>
              <a:rPr lang="en-GB" dirty="0" err="1" smtClean="0"/>
              <a:t>tarrification</a:t>
            </a:r>
            <a:r>
              <a:rPr lang="en-GB" dirty="0" smtClean="0"/>
              <a:t> structure like pre-paid, the technical default of meter system,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1555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67763" y="1345927"/>
            <a:ext cx="3137648" cy="506683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b="1" dirty="0" smtClean="0"/>
          </a:p>
          <a:p>
            <a:r>
              <a:rPr lang="en-GB" b="1" dirty="0" smtClean="0"/>
              <a:t>Investment cost</a:t>
            </a:r>
            <a:r>
              <a:rPr lang="en-GB" dirty="0" smtClean="0"/>
              <a:t>:500US$/</a:t>
            </a:r>
            <a:r>
              <a:rPr lang="en-GB" dirty="0" err="1" smtClean="0"/>
              <a:t>Hld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b="1" dirty="0" smtClean="0"/>
              <a:t>Grant</a:t>
            </a:r>
            <a:r>
              <a:rPr lang="en-GB" dirty="0" smtClean="0"/>
              <a:t>:80%</a:t>
            </a:r>
          </a:p>
          <a:p>
            <a:pPr marL="285750" indent="-285750">
              <a:buFontTx/>
              <a:buChar char="-"/>
            </a:pPr>
            <a:r>
              <a:rPr lang="en-GB" b="1" dirty="0" smtClean="0"/>
              <a:t>Ownership</a:t>
            </a:r>
            <a:r>
              <a:rPr lang="en-GB" dirty="0" smtClean="0"/>
              <a:t>:20%</a:t>
            </a:r>
          </a:p>
          <a:p>
            <a:pPr marL="285750" indent="-285750">
              <a:buFontTx/>
              <a:buChar char="-"/>
            </a:pPr>
            <a:r>
              <a:rPr lang="en-GB" b="1" dirty="0" smtClean="0"/>
              <a:t>Others</a:t>
            </a:r>
            <a:r>
              <a:rPr lang="en-GB" dirty="0" smtClean="0"/>
              <a:t>: loan 10-18% year</a:t>
            </a:r>
          </a:p>
          <a:p>
            <a:r>
              <a:rPr lang="en-GB" b="1" dirty="0" smtClean="0"/>
              <a:t>Capacity of production</a:t>
            </a:r>
            <a:r>
              <a:rPr lang="en-GB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Diesel engine:240KV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Hybrid (solar-diesel):50KWc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Biofuel engine:100KW</a:t>
            </a:r>
          </a:p>
          <a:p>
            <a:r>
              <a:rPr lang="en-GB" dirty="0" smtClean="0"/>
              <a:t>Fuel consumption: 1,33US$/L</a:t>
            </a:r>
          </a:p>
          <a:p>
            <a:r>
              <a:rPr lang="en-GB" dirty="0" smtClean="0"/>
              <a:t>Cost of fuel:80% of charge</a:t>
            </a:r>
          </a:p>
          <a:p>
            <a:r>
              <a:rPr lang="en-GB" dirty="0" smtClean="0"/>
              <a:t>Material quality : Low level</a:t>
            </a:r>
          </a:p>
          <a:p>
            <a:r>
              <a:rPr lang="en-GB" dirty="0" err="1" smtClean="0"/>
              <a:t>Tarrification</a:t>
            </a:r>
            <a:r>
              <a:rPr lang="en-GB" dirty="0" smtClean="0"/>
              <a:t> system:average0,6 US$/KWh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Meter:98%,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Pre-paid:2%</a:t>
            </a:r>
          </a:p>
          <a:p>
            <a:r>
              <a:rPr lang="en-GB" b="1" i="1" dirty="0" smtClean="0"/>
              <a:t>Current situation: high cost of fuel, fuel grant, reimbursement of bank loan,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304120" y="1283169"/>
            <a:ext cx="3481296" cy="51295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Investment cost:50US$/lamp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Ownership:100%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Others: relative, partners</a:t>
            </a:r>
          </a:p>
          <a:p>
            <a:r>
              <a:rPr lang="en-GB" dirty="0" smtClean="0"/>
              <a:t>Capacity of production: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Solar-Panel :5-10 W</a:t>
            </a:r>
          </a:p>
          <a:p>
            <a:r>
              <a:rPr lang="en-GB" dirty="0" smtClean="0"/>
              <a:t>Fuel consumption:0</a:t>
            </a:r>
          </a:p>
          <a:p>
            <a:r>
              <a:rPr lang="en-GB" dirty="0" smtClean="0"/>
              <a:t>Quality: low quality, </a:t>
            </a:r>
          </a:p>
          <a:p>
            <a:r>
              <a:rPr lang="en-GB" dirty="0" smtClean="0"/>
              <a:t>Depreciation : short life 3-10 months,</a:t>
            </a:r>
          </a:p>
          <a:p>
            <a:endParaRPr lang="en-GB" dirty="0" smtClean="0"/>
          </a:p>
          <a:p>
            <a:r>
              <a:rPr lang="en-GB" b="1" i="1" dirty="0" smtClean="0"/>
              <a:t>Current situation: Good quality is very high price, limit of financial mechanism; very appreciated in remote area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567763" y="257031"/>
            <a:ext cx="2764117" cy="90248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Model -Rural Electrification-AMADER</a:t>
            </a:r>
            <a:endParaRPr lang="fr-FR" b="1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5304120" y="257031"/>
            <a:ext cx="3302003" cy="914400"/>
          </a:xfrm>
          <a:prstGeom prst="roundRect">
            <a:avLst/>
          </a:prstGeom>
          <a:ln>
            <a:solidFill>
              <a:srgbClr val="FFFF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Model Rural Electrification- Off grid lamp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70635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Economic of rural energy supply	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Promoting the productive use of energy</a:t>
            </a:r>
          </a:p>
          <a:p>
            <a:r>
              <a:rPr lang="en-GB" dirty="0" smtClean="0"/>
              <a:t>Used more renewable energy technology for the energy production (hybrid system..)</a:t>
            </a:r>
          </a:p>
          <a:p>
            <a:r>
              <a:rPr lang="en-GB" dirty="0" smtClean="0"/>
              <a:t>Granted the fuel cost for rural electrification</a:t>
            </a:r>
          </a:p>
          <a:p>
            <a:r>
              <a:rPr lang="en-GB" dirty="0" smtClean="0"/>
              <a:t>Integrate </a:t>
            </a:r>
            <a:r>
              <a:rPr lang="en-GB" dirty="0"/>
              <a:t>the value chain and opportunity in links with the rural electrification (case of Nyetaa Shop-see next slide)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14703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2384" y="0"/>
            <a:ext cx="8229600" cy="1143000"/>
          </a:xfrm>
        </p:spPr>
        <p:txBody>
          <a:bodyPr/>
          <a:lstStyle/>
          <a:p>
            <a:r>
              <a:rPr lang="fr-FR" dirty="0" smtClean="0"/>
              <a:t>The Nyetaa- Shop</a:t>
            </a:r>
            <a:endParaRPr lang="fr-FR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1494101" y="4796117"/>
            <a:ext cx="6245414" cy="162685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en-GB" dirty="0" smtClean="0"/>
              <a:t>Insure the income for the farmer</a:t>
            </a:r>
          </a:p>
          <a:p>
            <a:r>
              <a:rPr lang="en-GB" dirty="0" smtClean="0"/>
              <a:t>Develop the productive use of energy</a:t>
            </a:r>
          </a:p>
          <a:p>
            <a:r>
              <a:rPr lang="en-GB" dirty="0" smtClean="0"/>
              <a:t>Make Suitability </a:t>
            </a:r>
            <a:r>
              <a:rPr lang="en-GB" dirty="0"/>
              <a:t>of  rural electrification </a:t>
            </a:r>
          </a:p>
          <a:p>
            <a:r>
              <a:rPr lang="en-GB" dirty="0" smtClean="0"/>
              <a:t>Improve the local business inside the country</a:t>
            </a:r>
          </a:p>
          <a:p>
            <a:r>
              <a:rPr lang="en-GB" dirty="0" smtClean="0"/>
              <a:t>Promote the local economic development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2883637" y="3470152"/>
            <a:ext cx="3098744" cy="64633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b="1" smtClean="0"/>
              <a:t>Value chain for (shea butter, brick maize, fonio précuit)</a:t>
            </a:r>
            <a:endParaRPr lang="en-GB" b="1"/>
          </a:p>
        </p:txBody>
      </p:sp>
      <p:sp>
        <p:nvSpPr>
          <p:cNvPr id="7" name="Rectangle 6"/>
          <p:cNvSpPr/>
          <p:nvPr/>
        </p:nvSpPr>
        <p:spPr>
          <a:xfrm>
            <a:off x="256988" y="1589517"/>
            <a:ext cx="3224306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/>
            <a:r>
              <a:rPr lang="en-GB" dirty="0" smtClean="0"/>
              <a:t>Rural area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/>
              <a:t>Energy equipment,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/>
              <a:t>Agriculture input,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/>
              <a:t>Short- middle loan 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403442" y="971180"/>
            <a:ext cx="7694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A Commercial &amp; technical links between rural &amp; urban area </a:t>
            </a:r>
            <a:endParaRPr lang="en-GB" sz="2400" b="1" dirty="0"/>
          </a:p>
        </p:txBody>
      </p:sp>
      <p:sp>
        <p:nvSpPr>
          <p:cNvPr id="9" name="Rectangle 8"/>
          <p:cNvSpPr/>
          <p:nvPr/>
        </p:nvSpPr>
        <p:spPr>
          <a:xfrm>
            <a:off x="5295153" y="1574576"/>
            <a:ext cx="3224306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/>
            <a:r>
              <a:rPr lang="en-GB" dirty="0" smtClean="0"/>
              <a:t>Urban area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/>
              <a:t>Access to natural &amp; fresh product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/>
              <a:t>Short- middle loan </a:t>
            </a:r>
            <a:endParaRPr lang="en-GB" dirty="0"/>
          </a:p>
        </p:txBody>
      </p:sp>
      <p:sp>
        <p:nvSpPr>
          <p:cNvPr id="10" name="Double flèche horizontale 9"/>
          <p:cNvSpPr/>
          <p:nvPr/>
        </p:nvSpPr>
        <p:spPr>
          <a:xfrm>
            <a:off x="3555999" y="1957295"/>
            <a:ext cx="1589685" cy="328705"/>
          </a:xfrm>
          <a:prstGeom prst="left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avec flèche 11"/>
          <p:cNvCxnSpPr>
            <a:stCxn id="7" idx="2"/>
          </p:cNvCxnSpPr>
          <p:nvPr/>
        </p:nvCxnSpPr>
        <p:spPr>
          <a:xfrm>
            <a:off x="1869141" y="2789846"/>
            <a:ext cx="2269565" cy="6803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>
            <a:stCxn id="5" idx="0"/>
          </p:cNvCxnSpPr>
          <p:nvPr/>
        </p:nvCxnSpPr>
        <p:spPr>
          <a:xfrm flipV="1">
            <a:off x="4433009" y="2789846"/>
            <a:ext cx="1755626" cy="6803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Flèche vers le bas 17"/>
          <p:cNvSpPr/>
          <p:nvPr/>
        </p:nvSpPr>
        <p:spPr>
          <a:xfrm>
            <a:off x="4138706" y="4116483"/>
            <a:ext cx="448235" cy="545164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41970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5464"/>
            <a:ext cx="8229600" cy="1143000"/>
          </a:xfrm>
        </p:spPr>
        <p:txBody>
          <a:bodyPr/>
          <a:lstStyle/>
          <a:p>
            <a:r>
              <a:rPr lang="fr-FR" dirty="0" err="1" smtClean="0"/>
              <a:t>T</a:t>
            </a:r>
            <a:r>
              <a:rPr lang="en-GB" dirty="0" smtClean="0"/>
              <a:t>he Nyetaa -Shop</a:t>
            </a:r>
            <a:r>
              <a:rPr lang="fr-FR" dirty="0"/>
              <a:t>(suite)</a:t>
            </a:r>
            <a:endParaRPr lang="en-GB" dirty="0"/>
          </a:p>
        </p:txBody>
      </p:sp>
      <p:pic>
        <p:nvPicPr>
          <p:cNvPr id="4" name="Espace réservé du contenu 3" descr="MFC_ACCESS_CA_boutique_energetique_V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15320" b="15320"/>
          <a:stretch>
            <a:fillRect/>
          </a:stretch>
        </p:blipFill>
        <p:spPr>
          <a:xfrm>
            <a:off x="2610001" y="971180"/>
            <a:ext cx="3553656" cy="1954834"/>
          </a:xfrm>
        </p:spPr>
      </p:pic>
      <p:sp>
        <p:nvSpPr>
          <p:cNvPr id="6" name="Rectangle à coins arrondis 5"/>
          <p:cNvSpPr/>
          <p:nvPr/>
        </p:nvSpPr>
        <p:spPr>
          <a:xfrm>
            <a:off x="5020236" y="4026648"/>
            <a:ext cx="1703295" cy="1270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/>
              <a:t>Access to energy (product &amp; service)</a:t>
            </a:r>
            <a:endParaRPr lang="en-GB"/>
          </a:p>
        </p:txBody>
      </p:sp>
      <p:sp>
        <p:nvSpPr>
          <p:cNvPr id="7" name="Rectangle à coins arrondis 6"/>
          <p:cNvSpPr/>
          <p:nvPr/>
        </p:nvSpPr>
        <p:spPr>
          <a:xfrm>
            <a:off x="313765" y="4056530"/>
            <a:ext cx="1703295" cy="1270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Access to finances (loan &amp; TA)</a:t>
            </a:r>
            <a:endParaRPr lang="en-GB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2610001" y="4064001"/>
            <a:ext cx="1703295" cy="12700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Access to Agriculture input (product &amp; service)</a:t>
            </a:r>
            <a:endParaRPr lang="en-GB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6983505" y="4052049"/>
            <a:ext cx="1703295" cy="1270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Access to market (support value chain)</a:t>
            </a:r>
            <a:endParaRPr lang="en-GB" dirty="0"/>
          </a:p>
        </p:txBody>
      </p:sp>
      <p:cxnSp>
        <p:nvCxnSpPr>
          <p:cNvPr id="11" name="Connecteur droit 10"/>
          <p:cNvCxnSpPr/>
          <p:nvPr/>
        </p:nvCxnSpPr>
        <p:spPr>
          <a:xfrm flipV="1">
            <a:off x="986118" y="3705412"/>
            <a:ext cx="6843058" cy="2988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986118" y="3735294"/>
            <a:ext cx="0" cy="3212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3379694" y="3696447"/>
            <a:ext cx="0" cy="3212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5949577" y="3735294"/>
            <a:ext cx="0" cy="3212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7829176" y="3720353"/>
            <a:ext cx="0" cy="3212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Connecteur droit 17"/>
          <p:cNvCxnSpPr>
            <a:stCxn id="4" idx="2"/>
          </p:cNvCxnSpPr>
          <p:nvPr/>
        </p:nvCxnSpPr>
        <p:spPr>
          <a:xfrm>
            <a:off x="4386829" y="2926014"/>
            <a:ext cx="0" cy="77043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6747936" y="1208464"/>
            <a:ext cx="233564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0090"/>
                </a:solidFill>
              </a:rPr>
              <a:t>Actors involved </a:t>
            </a:r>
          </a:p>
          <a:p>
            <a:pPr algn="ctr"/>
            <a:r>
              <a:rPr lang="en-GB" b="1" dirty="0" smtClean="0">
                <a:solidFill>
                  <a:srgbClr val="000090"/>
                </a:solidFill>
              </a:rPr>
              <a:t>“Nyetaa-Shop”</a:t>
            </a:r>
          </a:p>
          <a:p>
            <a:pPr marL="285750" indent="-285750" algn="dist">
              <a:buFont typeface="Arial"/>
              <a:buChar char="•"/>
            </a:pPr>
            <a:r>
              <a:rPr lang="en-GB" dirty="0" smtClean="0"/>
              <a:t>Group Nyetaa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Local cooperative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Energy Committee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Farmers committee</a:t>
            </a:r>
            <a:endParaRPr lang="en-GB" dirty="0"/>
          </a:p>
        </p:txBody>
      </p:sp>
      <p:sp>
        <p:nvSpPr>
          <p:cNvPr id="22" name="Accolade ouvrante 21"/>
          <p:cNvSpPr/>
          <p:nvPr/>
        </p:nvSpPr>
        <p:spPr>
          <a:xfrm>
            <a:off x="6394825" y="1404471"/>
            <a:ext cx="687294" cy="1613648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1781007" y="3177103"/>
            <a:ext cx="5477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0090"/>
                </a:solidFill>
              </a:rPr>
              <a:t>Different product &amp; service provide by the Nyetaa Shop</a:t>
            </a:r>
            <a:endParaRPr lang="en-GB" i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413147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</TotalTime>
  <Words>799</Words>
  <Application>Microsoft Macintosh PowerPoint</Application>
  <PresentationFormat>On-screen Show (4:3)</PresentationFormat>
  <Paragraphs>113</Paragraphs>
  <Slides>10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Thème Office</vt:lpstr>
      <vt:lpstr>Slide 1</vt:lpstr>
      <vt:lpstr>Slide 2</vt:lpstr>
      <vt:lpstr>Slide 3</vt:lpstr>
      <vt:lpstr>Slide 4</vt:lpstr>
      <vt:lpstr>Economic viability of the mini-grid</vt:lpstr>
      <vt:lpstr>Slide 6</vt:lpstr>
      <vt:lpstr>Economic of rural energy supply </vt:lpstr>
      <vt:lpstr>The Nyetaa- Shop</vt:lpstr>
      <vt:lpstr>The Nyetaa -Shop(suite)</vt:lpstr>
      <vt:lpstr>Slide 10</vt:lpstr>
    </vt:vector>
  </TitlesOfParts>
  <Company>MFC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Ouattara ousmane </dc:creator>
  <cp:lastModifiedBy>Niko Spiegel</cp:lastModifiedBy>
  <cp:revision>50</cp:revision>
  <dcterms:created xsi:type="dcterms:W3CDTF">2013-03-21T13:16:28Z</dcterms:created>
  <dcterms:modified xsi:type="dcterms:W3CDTF">2013-03-21T13:17:57Z</dcterms:modified>
</cp:coreProperties>
</file>